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1" r:id="rId4"/>
    <p:sldId id="262" r:id="rId5"/>
    <p:sldId id="260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94"/>
    <a:srgbClr val="97B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ECA12F-3A9E-4911-8EAF-962755F886D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23C48B3-4BF2-444C-8E03-82C1E3BD6DE0}">
      <dgm:prSet phldrT="[Texte]" custT="1"/>
      <dgm:spPr/>
      <dgm:t>
        <a:bodyPr/>
        <a:lstStyle/>
        <a:p>
          <a:r>
            <a:rPr lang="fr-FR" sz="1400" b="1" dirty="0">
              <a:solidFill>
                <a:srgbClr val="FF0000"/>
              </a:solidFill>
            </a:rPr>
            <a:t>Protection</a:t>
          </a:r>
          <a:r>
            <a:rPr lang="fr-FR" sz="900" dirty="0"/>
            <a:t> </a:t>
          </a:r>
        </a:p>
      </dgm:t>
    </dgm:pt>
    <dgm:pt modelId="{DDB63966-2E62-4E2E-948C-5375D5AD6C9E}" type="parTrans" cxnId="{C895D4AB-5C22-488E-9469-070E80241FFC}">
      <dgm:prSet/>
      <dgm:spPr/>
      <dgm:t>
        <a:bodyPr/>
        <a:lstStyle/>
        <a:p>
          <a:endParaRPr lang="fr-FR"/>
        </a:p>
      </dgm:t>
    </dgm:pt>
    <dgm:pt modelId="{7B03EB36-92D0-45CE-AD8A-6B04071B8FCF}" type="sibTrans" cxnId="{C895D4AB-5C22-488E-9469-070E80241FFC}">
      <dgm:prSet/>
      <dgm:spPr/>
      <dgm:t>
        <a:bodyPr/>
        <a:lstStyle/>
        <a:p>
          <a:endParaRPr lang="fr-FR"/>
        </a:p>
      </dgm:t>
    </dgm:pt>
    <dgm:pt modelId="{E21CD7C1-7426-4C1A-8B88-E1799FA1CAE7}">
      <dgm:prSet phldrT="[Texte]"/>
      <dgm:spPr/>
      <dgm:t>
        <a:bodyPr/>
        <a:lstStyle/>
        <a:p>
          <a:r>
            <a:rPr lang="fr-FR" dirty="0"/>
            <a:t>Réduire les contacts à risque</a:t>
          </a:r>
        </a:p>
      </dgm:t>
    </dgm:pt>
    <dgm:pt modelId="{60822F2D-328C-4636-8643-3D66202223F4}" type="parTrans" cxnId="{D4D4D9A9-1EA8-49FC-A196-CF40EC360585}">
      <dgm:prSet/>
      <dgm:spPr/>
      <dgm:t>
        <a:bodyPr/>
        <a:lstStyle/>
        <a:p>
          <a:endParaRPr lang="fr-FR"/>
        </a:p>
      </dgm:t>
    </dgm:pt>
    <dgm:pt modelId="{AAB97AF3-5994-4F88-A235-DA7958E15AA3}" type="sibTrans" cxnId="{D4D4D9A9-1EA8-49FC-A196-CF40EC360585}">
      <dgm:prSet/>
      <dgm:spPr/>
      <dgm:t>
        <a:bodyPr/>
        <a:lstStyle/>
        <a:p>
          <a:endParaRPr lang="fr-FR"/>
        </a:p>
      </dgm:t>
    </dgm:pt>
    <dgm:pt modelId="{CD11E400-A30D-448A-80A3-96DBA521D6AD}">
      <dgm:prSet phldrT="[Texte]"/>
      <dgm:spPr/>
      <dgm:t>
        <a:bodyPr/>
        <a:lstStyle/>
        <a:p>
          <a:r>
            <a:rPr lang="fr-FR" dirty="0"/>
            <a:t>Téléconsultations,  suivi ville si bas risque</a:t>
          </a:r>
        </a:p>
      </dgm:t>
    </dgm:pt>
    <dgm:pt modelId="{0F107920-7BAA-4C56-9B85-F79DF6F1B642}" type="parTrans" cxnId="{FC53DB09-9984-4147-8703-354BE80A1489}">
      <dgm:prSet/>
      <dgm:spPr/>
      <dgm:t>
        <a:bodyPr/>
        <a:lstStyle/>
        <a:p>
          <a:endParaRPr lang="fr-FR"/>
        </a:p>
      </dgm:t>
    </dgm:pt>
    <dgm:pt modelId="{699C6EB1-529A-4E5C-9A88-B41C168CCC63}" type="sibTrans" cxnId="{FC53DB09-9984-4147-8703-354BE80A1489}">
      <dgm:prSet/>
      <dgm:spPr/>
      <dgm:t>
        <a:bodyPr/>
        <a:lstStyle/>
        <a:p>
          <a:endParaRPr lang="fr-FR"/>
        </a:p>
      </dgm:t>
    </dgm:pt>
    <dgm:pt modelId="{4A282D20-ADDE-4E0E-A0FB-7C08B1A7B0FC}">
      <dgm:prSet phldrT="[Texte]" custT="1"/>
      <dgm:spPr/>
      <dgm:t>
        <a:bodyPr/>
        <a:lstStyle/>
        <a:p>
          <a:r>
            <a:rPr lang="fr-FR" sz="1400" b="1" dirty="0">
              <a:solidFill>
                <a:srgbClr val="FF0000"/>
              </a:solidFill>
            </a:rPr>
            <a:t>Parcours coordonné</a:t>
          </a:r>
        </a:p>
      </dgm:t>
    </dgm:pt>
    <dgm:pt modelId="{7FCA674B-DF54-4882-9877-BCB319D69D3A}" type="parTrans" cxnId="{E0FA77FF-A29D-4197-93E0-294700EF4214}">
      <dgm:prSet/>
      <dgm:spPr/>
      <dgm:t>
        <a:bodyPr/>
        <a:lstStyle/>
        <a:p>
          <a:endParaRPr lang="fr-FR"/>
        </a:p>
      </dgm:t>
    </dgm:pt>
    <dgm:pt modelId="{F0D54E7F-3B1F-4B28-96C3-352821FF017C}" type="sibTrans" cxnId="{E0FA77FF-A29D-4197-93E0-294700EF4214}">
      <dgm:prSet/>
      <dgm:spPr/>
      <dgm:t>
        <a:bodyPr/>
        <a:lstStyle/>
        <a:p>
          <a:endParaRPr lang="fr-FR"/>
        </a:p>
      </dgm:t>
    </dgm:pt>
    <dgm:pt modelId="{0DB57F6F-4033-4EA2-AACF-4084CA00F4D5}">
      <dgm:prSet phldrT="[Texte]"/>
      <dgm:spPr/>
      <dgm:t>
        <a:bodyPr/>
        <a:lstStyle/>
        <a:p>
          <a:r>
            <a:rPr lang="fr-FR" dirty="0"/>
            <a:t>Professionnel référent / décision partagée FE-couple</a:t>
          </a:r>
        </a:p>
      </dgm:t>
    </dgm:pt>
    <dgm:pt modelId="{5D833E1E-2392-496B-B8C6-41FFB5F9E352}" type="parTrans" cxnId="{F48DB005-0A3B-4B3D-BB9E-35A139F011AA}">
      <dgm:prSet/>
      <dgm:spPr/>
      <dgm:t>
        <a:bodyPr/>
        <a:lstStyle/>
        <a:p>
          <a:endParaRPr lang="fr-FR"/>
        </a:p>
      </dgm:t>
    </dgm:pt>
    <dgm:pt modelId="{BCB701C4-CEBB-486C-8BD4-E9B24F09DAF8}" type="sibTrans" cxnId="{F48DB005-0A3B-4B3D-BB9E-35A139F011AA}">
      <dgm:prSet/>
      <dgm:spPr/>
      <dgm:t>
        <a:bodyPr/>
        <a:lstStyle/>
        <a:p>
          <a:endParaRPr lang="fr-FR"/>
        </a:p>
      </dgm:t>
    </dgm:pt>
    <dgm:pt modelId="{63E0928A-DE84-4B89-BB53-997625EDED8C}">
      <dgm:prSet phldrT="[Texte]"/>
      <dgm:spPr/>
      <dgm:t>
        <a:bodyPr/>
        <a:lstStyle/>
        <a:p>
          <a:r>
            <a:rPr lang="fr-FR" dirty="0"/>
            <a:t>Partage d’informations : patientes, professionnels</a:t>
          </a:r>
        </a:p>
      </dgm:t>
    </dgm:pt>
    <dgm:pt modelId="{E409E3C4-5B02-48FE-98EF-76B9CB7A8856}" type="parTrans" cxnId="{C2CC945E-7D8F-4ACE-B3B8-AB15CF4C219F}">
      <dgm:prSet/>
      <dgm:spPr/>
      <dgm:t>
        <a:bodyPr/>
        <a:lstStyle/>
        <a:p>
          <a:endParaRPr lang="fr-FR"/>
        </a:p>
      </dgm:t>
    </dgm:pt>
    <dgm:pt modelId="{3586800C-0659-4808-B55D-F11BEEA54FA2}" type="sibTrans" cxnId="{C2CC945E-7D8F-4ACE-B3B8-AB15CF4C219F}">
      <dgm:prSet/>
      <dgm:spPr/>
      <dgm:t>
        <a:bodyPr/>
        <a:lstStyle/>
        <a:p>
          <a:endParaRPr lang="fr-FR"/>
        </a:p>
      </dgm:t>
    </dgm:pt>
    <dgm:pt modelId="{EA4A9D8E-1930-4C7B-9400-04C52164D073}">
      <dgm:prSet phldrT="[Texte]" custT="1"/>
      <dgm:spPr/>
      <dgm:t>
        <a:bodyPr/>
        <a:lstStyle/>
        <a:p>
          <a:r>
            <a:rPr lang="fr-FR" sz="1400" b="1" dirty="0">
              <a:solidFill>
                <a:srgbClr val="FF0000"/>
              </a:solidFill>
            </a:rPr>
            <a:t>Sécurité émotionnelle</a:t>
          </a:r>
        </a:p>
      </dgm:t>
    </dgm:pt>
    <dgm:pt modelId="{45CE5E4B-95AC-40AD-9DB9-156CB8F95352}" type="parTrans" cxnId="{5EF5C106-05C9-40C3-BC16-36E8572676FC}">
      <dgm:prSet/>
      <dgm:spPr/>
      <dgm:t>
        <a:bodyPr/>
        <a:lstStyle/>
        <a:p>
          <a:endParaRPr lang="fr-FR"/>
        </a:p>
      </dgm:t>
    </dgm:pt>
    <dgm:pt modelId="{FEF7E2D4-55E5-4B4A-8334-CCBAACF859D1}" type="sibTrans" cxnId="{5EF5C106-05C9-40C3-BC16-36E8572676FC}">
      <dgm:prSet/>
      <dgm:spPr/>
      <dgm:t>
        <a:bodyPr/>
        <a:lstStyle/>
        <a:p>
          <a:endParaRPr lang="fr-FR"/>
        </a:p>
      </dgm:t>
    </dgm:pt>
    <dgm:pt modelId="{402D1A83-985C-4119-B5C2-1D07C48BF4B2}">
      <dgm:prSet phldrT="[Texte]"/>
      <dgm:spPr/>
      <dgm:t>
        <a:bodyPr/>
        <a:lstStyle/>
        <a:p>
          <a:r>
            <a:rPr lang="fr-FR" dirty="0"/>
            <a:t>Interfaces / psychiatrie périnatale,</a:t>
          </a:r>
        </a:p>
      </dgm:t>
    </dgm:pt>
    <dgm:pt modelId="{7C11A4EB-6CAB-4575-9A35-4ED088EA0AD5}" type="parTrans" cxnId="{8C687535-03D0-4BE6-A543-F54C431ED918}">
      <dgm:prSet/>
      <dgm:spPr/>
      <dgm:t>
        <a:bodyPr/>
        <a:lstStyle/>
        <a:p>
          <a:endParaRPr lang="fr-FR"/>
        </a:p>
      </dgm:t>
    </dgm:pt>
    <dgm:pt modelId="{8B8E8B9E-FA1C-4B74-BF63-2E234D564763}" type="sibTrans" cxnId="{8C687535-03D0-4BE6-A543-F54C431ED918}">
      <dgm:prSet/>
      <dgm:spPr/>
      <dgm:t>
        <a:bodyPr/>
        <a:lstStyle/>
        <a:p>
          <a:endParaRPr lang="fr-FR"/>
        </a:p>
      </dgm:t>
    </dgm:pt>
    <dgm:pt modelId="{8AE6B32C-EF07-4F76-86CB-842BE05031A1}">
      <dgm:prSet phldrT="[Texte]"/>
      <dgm:spPr/>
      <dgm:t>
        <a:bodyPr/>
        <a:lstStyle/>
        <a:p>
          <a:r>
            <a:rPr lang="fr-FR" dirty="0"/>
            <a:t>Organisation /territoires</a:t>
          </a:r>
        </a:p>
      </dgm:t>
    </dgm:pt>
    <dgm:pt modelId="{55C2BE58-CAE6-4BC9-B006-A7D268892A2C}" type="parTrans" cxnId="{CD5A5C17-5D87-4D86-8C5F-E1D7A398BFC8}">
      <dgm:prSet/>
      <dgm:spPr/>
      <dgm:t>
        <a:bodyPr/>
        <a:lstStyle/>
        <a:p>
          <a:endParaRPr lang="fr-FR"/>
        </a:p>
      </dgm:t>
    </dgm:pt>
    <dgm:pt modelId="{40989FCD-A4C0-4258-BD4C-4D6F2AF70711}" type="sibTrans" cxnId="{CD5A5C17-5D87-4D86-8C5F-E1D7A398BFC8}">
      <dgm:prSet/>
      <dgm:spPr/>
      <dgm:t>
        <a:bodyPr/>
        <a:lstStyle/>
        <a:p>
          <a:endParaRPr lang="fr-FR"/>
        </a:p>
      </dgm:t>
    </dgm:pt>
    <dgm:pt modelId="{877A37C3-6990-48F7-8A58-6AD225EB1B34}">
      <dgm:prSet phldrT="[Texte]"/>
      <dgm:spPr/>
      <dgm:t>
        <a:bodyPr/>
        <a:lstStyle/>
        <a:p>
          <a:r>
            <a:rPr lang="fr-FR" dirty="0"/>
            <a:t>Supports : associatifs , institutionnels, </a:t>
          </a:r>
        </a:p>
      </dgm:t>
    </dgm:pt>
    <dgm:pt modelId="{532BC686-5396-4D15-A55E-977A1747AD36}" type="parTrans" cxnId="{0259AC23-785B-4D72-B062-2A912A65C4E5}">
      <dgm:prSet/>
      <dgm:spPr/>
      <dgm:t>
        <a:bodyPr/>
        <a:lstStyle/>
        <a:p>
          <a:endParaRPr lang="fr-FR"/>
        </a:p>
      </dgm:t>
    </dgm:pt>
    <dgm:pt modelId="{997F46C6-7B26-415B-BA94-0892354BB71F}" type="sibTrans" cxnId="{0259AC23-785B-4D72-B062-2A912A65C4E5}">
      <dgm:prSet/>
      <dgm:spPr/>
      <dgm:t>
        <a:bodyPr/>
        <a:lstStyle/>
        <a:p>
          <a:endParaRPr lang="fr-FR"/>
        </a:p>
      </dgm:t>
    </dgm:pt>
    <dgm:pt modelId="{8EFAB0C5-CAE0-42C8-A146-9ECCE2B5BECF}">
      <dgm:prSet phldrT="[Texte]"/>
      <dgm:spPr/>
      <dgm:t>
        <a:bodyPr/>
        <a:lstStyle/>
        <a:p>
          <a:r>
            <a:rPr lang="fr-FR" dirty="0"/>
            <a:t>Relais secteur social</a:t>
          </a:r>
        </a:p>
      </dgm:t>
    </dgm:pt>
    <dgm:pt modelId="{B9FEBD61-5359-48EB-9252-7F8F646AD88C}" type="parTrans" cxnId="{D2AA2A6F-C552-4237-BB57-82EA4A215281}">
      <dgm:prSet/>
      <dgm:spPr/>
      <dgm:t>
        <a:bodyPr/>
        <a:lstStyle/>
        <a:p>
          <a:endParaRPr lang="fr-FR"/>
        </a:p>
      </dgm:t>
    </dgm:pt>
    <dgm:pt modelId="{22BD0272-D482-414B-A0A9-79A2F186DE0A}" type="sibTrans" cxnId="{D2AA2A6F-C552-4237-BB57-82EA4A215281}">
      <dgm:prSet/>
      <dgm:spPr/>
      <dgm:t>
        <a:bodyPr/>
        <a:lstStyle/>
        <a:p>
          <a:endParaRPr lang="fr-FR"/>
        </a:p>
      </dgm:t>
    </dgm:pt>
    <dgm:pt modelId="{3EE339A7-485D-4483-908F-E1466CC40E1F}">
      <dgm:prSet phldrT="[Texte]"/>
      <dgm:spPr/>
      <dgm:t>
        <a:bodyPr/>
        <a:lstStyle/>
        <a:p>
          <a:r>
            <a:rPr lang="fr-FR" i="1" dirty="0"/>
            <a:t>Dépister, tracer, isoler</a:t>
          </a:r>
        </a:p>
      </dgm:t>
    </dgm:pt>
    <dgm:pt modelId="{370BFC14-E9A9-46C1-890C-F1E3F63B7E61}" type="parTrans" cxnId="{D3EF2E83-F10F-4B7D-9EA2-25840DC9EAA3}">
      <dgm:prSet/>
      <dgm:spPr/>
      <dgm:t>
        <a:bodyPr/>
        <a:lstStyle/>
        <a:p>
          <a:endParaRPr lang="fr-FR"/>
        </a:p>
      </dgm:t>
    </dgm:pt>
    <dgm:pt modelId="{7DDB4AD4-31EC-4CC1-857E-6AAD5B859162}" type="sibTrans" cxnId="{D3EF2E83-F10F-4B7D-9EA2-25840DC9EAA3}">
      <dgm:prSet/>
      <dgm:spPr/>
      <dgm:t>
        <a:bodyPr/>
        <a:lstStyle/>
        <a:p>
          <a:endParaRPr lang="fr-FR"/>
        </a:p>
      </dgm:t>
    </dgm:pt>
    <dgm:pt modelId="{24D25531-3445-412F-A345-A8F47DC84B2D}" type="pres">
      <dgm:prSet presAssocID="{12ECA12F-3A9E-4911-8EAF-962755F886DB}" presName="linearFlow" presStyleCnt="0">
        <dgm:presLayoutVars>
          <dgm:dir/>
          <dgm:animLvl val="lvl"/>
          <dgm:resizeHandles val="exact"/>
        </dgm:presLayoutVars>
      </dgm:prSet>
      <dgm:spPr/>
    </dgm:pt>
    <dgm:pt modelId="{EA4B5098-957A-4943-8958-D9EAC1640B46}" type="pres">
      <dgm:prSet presAssocID="{223C48B3-4BF2-444C-8E03-82C1E3BD6DE0}" presName="composite" presStyleCnt="0"/>
      <dgm:spPr/>
    </dgm:pt>
    <dgm:pt modelId="{351E6A22-6C19-4931-AAC3-DED7C5A22325}" type="pres">
      <dgm:prSet presAssocID="{223C48B3-4BF2-444C-8E03-82C1E3BD6DE0}" presName="parentText" presStyleLbl="alignNode1" presStyleIdx="0" presStyleCnt="3" custScaleX="154668" custLinFactNeighborX="-11778" custLinFactNeighborY="-1110">
        <dgm:presLayoutVars>
          <dgm:chMax val="1"/>
          <dgm:bulletEnabled val="1"/>
        </dgm:presLayoutVars>
      </dgm:prSet>
      <dgm:spPr/>
    </dgm:pt>
    <dgm:pt modelId="{FAE8BE68-09D7-415D-B32C-108FF3C73FEF}" type="pres">
      <dgm:prSet presAssocID="{223C48B3-4BF2-444C-8E03-82C1E3BD6DE0}" presName="descendantText" presStyleLbl="alignAcc1" presStyleIdx="0" presStyleCnt="3" custScaleX="85541">
        <dgm:presLayoutVars>
          <dgm:bulletEnabled val="1"/>
        </dgm:presLayoutVars>
      </dgm:prSet>
      <dgm:spPr/>
    </dgm:pt>
    <dgm:pt modelId="{8F5C0322-13C4-4145-8243-0486DEC80876}" type="pres">
      <dgm:prSet presAssocID="{7B03EB36-92D0-45CE-AD8A-6B04071B8FCF}" presName="sp" presStyleCnt="0"/>
      <dgm:spPr/>
    </dgm:pt>
    <dgm:pt modelId="{55648EFC-8811-4413-8F64-D6E1471652D9}" type="pres">
      <dgm:prSet presAssocID="{4A282D20-ADDE-4E0E-A0FB-7C08B1A7B0FC}" presName="composite" presStyleCnt="0"/>
      <dgm:spPr/>
    </dgm:pt>
    <dgm:pt modelId="{6CF7CCDD-211C-46B2-817F-F4E765ED51EE}" type="pres">
      <dgm:prSet presAssocID="{4A282D20-ADDE-4E0E-A0FB-7C08B1A7B0FC}" presName="parentText" presStyleLbl="alignNode1" presStyleIdx="1" presStyleCnt="3" custScaleX="163595" custLinFactNeighborX="-23924" custLinFactNeighborY="823">
        <dgm:presLayoutVars>
          <dgm:chMax val="1"/>
          <dgm:bulletEnabled val="1"/>
        </dgm:presLayoutVars>
      </dgm:prSet>
      <dgm:spPr/>
    </dgm:pt>
    <dgm:pt modelId="{79AB5205-B088-4C85-90B2-B659507A86BB}" type="pres">
      <dgm:prSet presAssocID="{4A282D20-ADDE-4E0E-A0FB-7C08B1A7B0FC}" presName="descendantText" presStyleLbl="alignAcc1" presStyleIdx="1" presStyleCnt="3" custScaleX="86428">
        <dgm:presLayoutVars>
          <dgm:bulletEnabled val="1"/>
        </dgm:presLayoutVars>
      </dgm:prSet>
      <dgm:spPr/>
    </dgm:pt>
    <dgm:pt modelId="{9AE070CA-316E-4059-8D54-C493CD9914F8}" type="pres">
      <dgm:prSet presAssocID="{F0D54E7F-3B1F-4B28-96C3-352821FF017C}" presName="sp" presStyleCnt="0"/>
      <dgm:spPr/>
    </dgm:pt>
    <dgm:pt modelId="{FD93036B-E6F6-4F82-8A24-CA38BFDD43AD}" type="pres">
      <dgm:prSet presAssocID="{EA4A9D8E-1930-4C7B-9400-04C52164D073}" presName="composite" presStyleCnt="0"/>
      <dgm:spPr/>
    </dgm:pt>
    <dgm:pt modelId="{DB099891-B03F-4466-B6DD-B18AC2CA34CA}" type="pres">
      <dgm:prSet presAssocID="{EA4A9D8E-1930-4C7B-9400-04C52164D073}" presName="parentText" presStyleLbl="alignNode1" presStyleIdx="2" presStyleCnt="3" custScaleX="159250" custLinFactNeighborX="-12956" custLinFactNeighborY="5771">
        <dgm:presLayoutVars>
          <dgm:chMax val="1"/>
          <dgm:bulletEnabled val="1"/>
        </dgm:presLayoutVars>
      </dgm:prSet>
      <dgm:spPr/>
    </dgm:pt>
    <dgm:pt modelId="{F6E6C299-4533-42D2-BE06-E1A7BD581188}" type="pres">
      <dgm:prSet presAssocID="{EA4A9D8E-1930-4C7B-9400-04C52164D073}" presName="descendantText" presStyleLbl="alignAcc1" presStyleIdx="2" presStyleCnt="3" custScaleX="86311">
        <dgm:presLayoutVars>
          <dgm:bulletEnabled val="1"/>
        </dgm:presLayoutVars>
      </dgm:prSet>
      <dgm:spPr/>
    </dgm:pt>
  </dgm:ptLst>
  <dgm:cxnLst>
    <dgm:cxn modelId="{F48DB005-0A3B-4B3D-BB9E-35A139F011AA}" srcId="{4A282D20-ADDE-4E0E-A0FB-7C08B1A7B0FC}" destId="{0DB57F6F-4033-4EA2-AACF-4084CA00F4D5}" srcOrd="0" destOrd="0" parTransId="{5D833E1E-2392-496B-B8C6-41FFB5F9E352}" sibTransId="{BCB701C4-CEBB-486C-8BD4-E9B24F09DAF8}"/>
    <dgm:cxn modelId="{5EF5C106-05C9-40C3-BC16-36E8572676FC}" srcId="{12ECA12F-3A9E-4911-8EAF-962755F886DB}" destId="{EA4A9D8E-1930-4C7B-9400-04C52164D073}" srcOrd="2" destOrd="0" parTransId="{45CE5E4B-95AC-40AD-9DB9-156CB8F95352}" sibTransId="{FEF7E2D4-55E5-4B4A-8334-CCBAACF859D1}"/>
    <dgm:cxn modelId="{FC53DB09-9984-4147-8703-354BE80A1489}" srcId="{223C48B3-4BF2-444C-8E03-82C1E3BD6DE0}" destId="{CD11E400-A30D-448A-80A3-96DBA521D6AD}" srcOrd="1" destOrd="0" parTransId="{0F107920-7BAA-4C56-9B85-F79DF6F1B642}" sibTransId="{699C6EB1-529A-4E5C-9A88-B41C168CCC63}"/>
    <dgm:cxn modelId="{CD5A5C17-5D87-4D86-8C5F-E1D7A398BFC8}" srcId="{4A282D20-ADDE-4E0E-A0FB-7C08B1A7B0FC}" destId="{8AE6B32C-EF07-4F76-86CB-842BE05031A1}" srcOrd="2" destOrd="0" parTransId="{55C2BE58-CAE6-4BC9-B006-A7D268892A2C}" sibTransId="{40989FCD-A4C0-4258-BD4C-4D6F2AF70711}"/>
    <dgm:cxn modelId="{FF7BAB1A-0E5C-469E-87AA-F2B22609BABE}" type="presOf" srcId="{3EE339A7-485D-4483-908F-E1466CC40E1F}" destId="{FAE8BE68-09D7-415D-B32C-108FF3C73FEF}" srcOrd="0" destOrd="2" presId="urn:microsoft.com/office/officeart/2005/8/layout/chevron2"/>
    <dgm:cxn modelId="{0259AC23-785B-4D72-B062-2A912A65C4E5}" srcId="{EA4A9D8E-1930-4C7B-9400-04C52164D073}" destId="{877A37C3-6990-48F7-8A58-6AD225EB1B34}" srcOrd="1" destOrd="0" parTransId="{532BC686-5396-4D15-A55E-977A1747AD36}" sibTransId="{997F46C6-7B26-415B-BA94-0892354BB71F}"/>
    <dgm:cxn modelId="{C6FF6B2B-2450-416A-B64D-BD53A9760051}" type="presOf" srcId="{402D1A83-985C-4119-B5C2-1D07C48BF4B2}" destId="{F6E6C299-4533-42D2-BE06-E1A7BD581188}" srcOrd="0" destOrd="0" presId="urn:microsoft.com/office/officeart/2005/8/layout/chevron2"/>
    <dgm:cxn modelId="{8C687535-03D0-4BE6-A543-F54C431ED918}" srcId="{EA4A9D8E-1930-4C7B-9400-04C52164D073}" destId="{402D1A83-985C-4119-B5C2-1D07C48BF4B2}" srcOrd="0" destOrd="0" parTransId="{7C11A4EB-6CAB-4575-9A35-4ED088EA0AD5}" sibTransId="{8B8E8B9E-FA1C-4B74-BF63-2E234D564763}"/>
    <dgm:cxn modelId="{59C5A53B-FF8B-49E7-822C-6323F0F5CAEC}" type="presOf" srcId="{12ECA12F-3A9E-4911-8EAF-962755F886DB}" destId="{24D25531-3445-412F-A345-A8F47DC84B2D}" srcOrd="0" destOrd="0" presId="urn:microsoft.com/office/officeart/2005/8/layout/chevron2"/>
    <dgm:cxn modelId="{C2CC945E-7D8F-4ACE-B3B8-AB15CF4C219F}" srcId="{4A282D20-ADDE-4E0E-A0FB-7C08B1A7B0FC}" destId="{63E0928A-DE84-4B89-BB53-997625EDED8C}" srcOrd="1" destOrd="0" parTransId="{E409E3C4-5B02-48FE-98EF-76B9CB7A8856}" sibTransId="{3586800C-0659-4808-B55D-F11BEEA54FA2}"/>
    <dgm:cxn modelId="{EAEC8A45-2CA8-426C-B310-AA1E16E37B25}" type="presOf" srcId="{CD11E400-A30D-448A-80A3-96DBA521D6AD}" destId="{FAE8BE68-09D7-415D-B32C-108FF3C73FEF}" srcOrd="0" destOrd="1" presId="urn:microsoft.com/office/officeart/2005/8/layout/chevron2"/>
    <dgm:cxn modelId="{D2AA2A6F-C552-4237-BB57-82EA4A215281}" srcId="{EA4A9D8E-1930-4C7B-9400-04C52164D073}" destId="{8EFAB0C5-CAE0-42C8-A146-9ECCE2B5BECF}" srcOrd="2" destOrd="0" parTransId="{B9FEBD61-5359-48EB-9252-7F8F646AD88C}" sibTransId="{22BD0272-D482-414B-A0A9-79A2F186DE0A}"/>
    <dgm:cxn modelId="{230C3B81-62FB-4F59-9CC7-BAA21EAFD16C}" type="presOf" srcId="{877A37C3-6990-48F7-8A58-6AD225EB1B34}" destId="{F6E6C299-4533-42D2-BE06-E1A7BD581188}" srcOrd="0" destOrd="1" presId="urn:microsoft.com/office/officeart/2005/8/layout/chevron2"/>
    <dgm:cxn modelId="{D3EF2E83-F10F-4B7D-9EA2-25840DC9EAA3}" srcId="{223C48B3-4BF2-444C-8E03-82C1E3BD6DE0}" destId="{3EE339A7-485D-4483-908F-E1466CC40E1F}" srcOrd="2" destOrd="0" parTransId="{370BFC14-E9A9-46C1-890C-F1E3F63B7E61}" sibTransId="{7DDB4AD4-31EC-4CC1-857E-6AAD5B859162}"/>
    <dgm:cxn modelId="{D4729F89-910D-4E59-9759-182AB5875D51}" type="presOf" srcId="{0DB57F6F-4033-4EA2-AACF-4084CA00F4D5}" destId="{79AB5205-B088-4C85-90B2-B659507A86BB}" srcOrd="0" destOrd="0" presId="urn:microsoft.com/office/officeart/2005/8/layout/chevron2"/>
    <dgm:cxn modelId="{0562F197-8A67-4B15-A519-CDDC1A723B9F}" type="presOf" srcId="{8AE6B32C-EF07-4F76-86CB-842BE05031A1}" destId="{79AB5205-B088-4C85-90B2-B659507A86BB}" srcOrd="0" destOrd="2" presId="urn:microsoft.com/office/officeart/2005/8/layout/chevron2"/>
    <dgm:cxn modelId="{8A38A79B-69B4-423A-B584-8FF26D108A82}" type="presOf" srcId="{63E0928A-DE84-4B89-BB53-997625EDED8C}" destId="{79AB5205-B088-4C85-90B2-B659507A86BB}" srcOrd="0" destOrd="1" presId="urn:microsoft.com/office/officeart/2005/8/layout/chevron2"/>
    <dgm:cxn modelId="{7B1FCEA3-5B6E-49A1-B940-0EC1AE2A251D}" type="presOf" srcId="{223C48B3-4BF2-444C-8E03-82C1E3BD6DE0}" destId="{351E6A22-6C19-4931-AAC3-DED7C5A22325}" srcOrd="0" destOrd="0" presId="urn:microsoft.com/office/officeart/2005/8/layout/chevron2"/>
    <dgm:cxn modelId="{2A9DE0A6-10BC-4546-87B1-38EEB5DAFB3D}" type="presOf" srcId="{E21CD7C1-7426-4C1A-8B88-E1799FA1CAE7}" destId="{FAE8BE68-09D7-415D-B32C-108FF3C73FEF}" srcOrd="0" destOrd="0" presId="urn:microsoft.com/office/officeart/2005/8/layout/chevron2"/>
    <dgm:cxn modelId="{D4D4D9A9-1EA8-49FC-A196-CF40EC360585}" srcId="{223C48B3-4BF2-444C-8E03-82C1E3BD6DE0}" destId="{E21CD7C1-7426-4C1A-8B88-E1799FA1CAE7}" srcOrd="0" destOrd="0" parTransId="{60822F2D-328C-4636-8643-3D66202223F4}" sibTransId="{AAB97AF3-5994-4F88-A235-DA7958E15AA3}"/>
    <dgm:cxn modelId="{DD4D8DAB-6A2E-4D27-B36B-0567C0BD5736}" type="presOf" srcId="{EA4A9D8E-1930-4C7B-9400-04C52164D073}" destId="{DB099891-B03F-4466-B6DD-B18AC2CA34CA}" srcOrd="0" destOrd="0" presId="urn:microsoft.com/office/officeart/2005/8/layout/chevron2"/>
    <dgm:cxn modelId="{C895D4AB-5C22-488E-9469-070E80241FFC}" srcId="{12ECA12F-3A9E-4911-8EAF-962755F886DB}" destId="{223C48B3-4BF2-444C-8E03-82C1E3BD6DE0}" srcOrd="0" destOrd="0" parTransId="{DDB63966-2E62-4E2E-948C-5375D5AD6C9E}" sibTransId="{7B03EB36-92D0-45CE-AD8A-6B04071B8FCF}"/>
    <dgm:cxn modelId="{252B97B8-7B9C-4947-8470-7900D4C5EA0F}" type="presOf" srcId="{4A282D20-ADDE-4E0E-A0FB-7C08B1A7B0FC}" destId="{6CF7CCDD-211C-46B2-817F-F4E765ED51EE}" srcOrd="0" destOrd="0" presId="urn:microsoft.com/office/officeart/2005/8/layout/chevron2"/>
    <dgm:cxn modelId="{04E840F7-AC96-4640-98CF-6BA7A3C9D28F}" type="presOf" srcId="{8EFAB0C5-CAE0-42C8-A146-9ECCE2B5BECF}" destId="{F6E6C299-4533-42D2-BE06-E1A7BD581188}" srcOrd="0" destOrd="2" presId="urn:microsoft.com/office/officeart/2005/8/layout/chevron2"/>
    <dgm:cxn modelId="{E0FA77FF-A29D-4197-93E0-294700EF4214}" srcId="{12ECA12F-3A9E-4911-8EAF-962755F886DB}" destId="{4A282D20-ADDE-4E0E-A0FB-7C08B1A7B0FC}" srcOrd="1" destOrd="0" parTransId="{7FCA674B-DF54-4882-9877-BCB319D69D3A}" sibTransId="{F0D54E7F-3B1F-4B28-96C3-352821FF017C}"/>
    <dgm:cxn modelId="{00148D69-704B-475F-AE88-4F3FF953F517}" type="presParOf" srcId="{24D25531-3445-412F-A345-A8F47DC84B2D}" destId="{EA4B5098-957A-4943-8958-D9EAC1640B46}" srcOrd="0" destOrd="0" presId="urn:microsoft.com/office/officeart/2005/8/layout/chevron2"/>
    <dgm:cxn modelId="{FEA6DF79-0212-4E00-ABAA-084A1546E7BF}" type="presParOf" srcId="{EA4B5098-957A-4943-8958-D9EAC1640B46}" destId="{351E6A22-6C19-4931-AAC3-DED7C5A22325}" srcOrd="0" destOrd="0" presId="urn:microsoft.com/office/officeart/2005/8/layout/chevron2"/>
    <dgm:cxn modelId="{04344FFA-8768-4363-9BA9-D8BB14D98FF2}" type="presParOf" srcId="{EA4B5098-957A-4943-8958-D9EAC1640B46}" destId="{FAE8BE68-09D7-415D-B32C-108FF3C73FEF}" srcOrd="1" destOrd="0" presId="urn:microsoft.com/office/officeart/2005/8/layout/chevron2"/>
    <dgm:cxn modelId="{91A65995-C311-4F2D-A88F-121EAFB1D418}" type="presParOf" srcId="{24D25531-3445-412F-A345-A8F47DC84B2D}" destId="{8F5C0322-13C4-4145-8243-0486DEC80876}" srcOrd="1" destOrd="0" presId="urn:microsoft.com/office/officeart/2005/8/layout/chevron2"/>
    <dgm:cxn modelId="{8A17EBD3-C2EB-49F9-B734-3F4C5F1401C1}" type="presParOf" srcId="{24D25531-3445-412F-A345-A8F47DC84B2D}" destId="{55648EFC-8811-4413-8F64-D6E1471652D9}" srcOrd="2" destOrd="0" presId="urn:microsoft.com/office/officeart/2005/8/layout/chevron2"/>
    <dgm:cxn modelId="{6730DD1D-F5E9-4C87-B3D0-5D0782EB004B}" type="presParOf" srcId="{55648EFC-8811-4413-8F64-D6E1471652D9}" destId="{6CF7CCDD-211C-46B2-817F-F4E765ED51EE}" srcOrd="0" destOrd="0" presId="urn:microsoft.com/office/officeart/2005/8/layout/chevron2"/>
    <dgm:cxn modelId="{2B17269C-5348-474E-BAFD-26D5EE944DA5}" type="presParOf" srcId="{55648EFC-8811-4413-8F64-D6E1471652D9}" destId="{79AB5205-B088-4C85-90B2-B659507A86BB}" srcOrd="1" destOrd="0" presId="urn:microsoft.com/office/officeart/2005/8/layout/chevron2"/>
    <dgm:cxn modelId="{F871DB4A-7FEC-4D7D-85AE-8564EB138B00}" type="presParOf" srcId="{24D25531-3445-412F-A345-A8F47DC84B2D}" destId="{9AE070CA-316E-4059-8D54-C493CD9914F8}" srcOrd="3" destOrd="0" presId="urn:microsoft.com/office/officeart/2005/8/layout/chevron2"/>
    <dgm:cxn modelId="{B3FCB314-A60F-4732-B2DF-CC00BBF76606}" type="presParOf" srcId="{24D25531-3445-412F-A345-A8F47DC84B2D}" destId="{FD93036B-E6F6-4F82-8A24-CA38BFDD43AD}" srcOrd="4" destOrd="0" presId="urn:microsoft.com/office/officeart/2005/8/layout/chevron2"/>
    <dgm:cxn modelId="{AC534DAB-A077-4142-8231-84BA2F720877}" type="presParOf" srcId="{FD93036B-E6F6-4F82-8A24-CA38BFDD43AD}" destId="{DB099891-B03F-4466-B6DD-B18AC2CA34CA}" srcOrd="0" destOrd="0" presId="urn:microsoft.com/office/officeart/2005/8/layout/chevron2"/>
    <dgm:cxn modelId="{394A0332-EC20-4B45-942E-8653D153515B}" type="presParOf" srcId="{FD93036B-E6F6-4F82-8A24-CA38BFDD43AD}" destId="{F6E6C299-4533-42D2-BE06-E1A7BD58118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E6A22-6C19-4931-AAC3-DED7C5A22325}">
      <dsp:nvSpPr>
        <dsp:cNvPr id="0" name=""/>
        <dsp:cNvSpPr/>
      </dsp:nvSpPr>
      <dsp:spPr>
        <a:xfrm rot="5400000">
          <a:off x="112879" y="-58779"/>
          <a:ext cx="1421929" cy="15394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FF0000"/>
              </a:solidFill>
            </a:rPr>
            <a:t>Protection</a:t>
          </a:r>
          <a:r>
            <a:rPr lang="fr-FR" sz="900" kern="1200" dirty="0"/>
            <a:t> </a:t>
          </a:r>
        </a:p>
      </dsp:txBody>
      <dsp:txXfrm rot="-5400000">
        <a:off x="54099" y="1"/>
        <a:ext cx="1539489" cy="1421929"/>
      </dsp:txXfrm>
    </dsp:sp>
    <dsp:sp modelId="{FAE8BE68-09D7-415D-B32C-108FF3C73FEF}">
      <dsp:nvSpPr>
        <dsp:cNvPr id="0" name=""/>
        <dsp:cNvSpPr/>
      </dsp:nvSpPr>
      <dsp:spPr>
        <a:xfrm rot="5400000">
          <a:off x="4617325" y="-2648098"/>
          <a:ext cx="924254" cy="62285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Réduire les contacts à risque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Téléconsultations,  suivi ville si bas risque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i="1" kern="1200" dirty="0"/>
            <a:t>Dépister, tracer, isoler</a:t>
          </a:r>
        </a:p>
      </dsp:txBody>
      <dsp:txXfrm rot="-5400000">
        <a:off x="1965161" y="49184"/>
        <a:ext cx="6183464" cy="834018"/>
      </dsp:txXfrm>
    </dsp:sp>
    <dsp:sp modelId="{6CF7CCDD-211C-46B2-817F-F4E765ED51EE}">
      <dsp:nvSpPr>
        <dsp:cNvPr id="0" name=""/>
        <dsp:cNvSpPr/>
      </dsp:nvSpPr>
      <dsp:spPr>
        <a:xfrm rot="5400000">
          <a:off x="103207" y="1138248"/>
          <a:ext cx="1421929" cy="16283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FF0000"/>
              </a:solidFill>
            </a:rPr>
            <a:t>Parcours coordonné</a:t>
          </a:r>
        </a:p>
      </dsp:txBody>
      <dsp:txXfrm rot="-5400000">
        <a:off x="0" y="1241455"/>
        <a:ext cx="1628344" cy="1421929"/>
      </dsp:txXfrm>
    </dsp:sp>
    <dsp:sp modelId="{79AB5205-B088-4C85-90B2-B659507A86BB}">
      <dsp:nvSpPr>
        <dsp:cNvPr id="0" name=""/>
        <dsp:cNvSpPr/>
      </dsp:nvSpPr>
      <dsp:spPr>
        <a:xfrm rot="5400000">
          <a:off x="4699504" y="-1487331"/>
          <a:ext cx="924254" cy="63584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Professionnel référent / décision partagée FE-couple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Partage d’informations : patientes, professionnels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Organisation /territoires</a:t>
          </a:r>
        </a:p>
      </dsp:txBody>
      <dsp:txXfrm rot="-5400000">
        <a:off x="1982419" y="1274872"/>
        <a:ext cx="6313306" cy="834018"/>
      </dsp:txXfrm>
    </dsp:sp>
    <dsp:sp modelId="{DB099891-B03F-4466-B6DD-B18AC2CA34CA}">
      <dsp:nvSpPr>
        <dsp:cNvPr id="0" name=""/>
        <dsp:cNvSpPr/>
      </dsp:nvSpPr>
      <dsp:spPr>
        <a:xfrm rot="5400000">
          <a:off x="123957" y="2377923"/>
          <a:ext cx="1421929" cy="15850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FF0000"/>
              </a:solidFill>
            </a:rPr>
            <a:t>Sécurité émotionnelle</a:t>
          </a:r>
        </a:p>
      </dsp:txBody>
      <dsp:txXfrm rot="-5400000">
        <a:off x="42374" y="2459506"/>
        <a:ext cx="1585096" cy="1421929"/>
      </dsp:txXfrm>
    </dsp:sp>
    <dsp:sp modelId="{F6E6C299-4533-42D2-BE06-E1A7BD581188}">
      <dsp:nvSpPr>
        <dsp:cNvPr id="0" name=""/>
        <dsp:cNvSpPr/>
      </dsp:nvSpPr>
      <dsp:spPr>
        <a:xfrm rot="5400000">
          <a:off x="4672657" y="-252798"/>
          <a:ext cx="924740" cy="63412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Interfaces / psychiatrie périnatale,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Supports : associatifs , institutionnels,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Relais secteur social</a:t>
          </a:r>
        </a:p>
      </dsp:txBody>
      <dsp:txXfrm rot="-5400000">
        <a:off x="1964417" y="2500584"/>
        <a:ext cx="6296079" cy="834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175A0BA-8495-42D5-A5C5-18ED5B5ED0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1A05678-AABC-4DFC-9375-E22717F320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88BD3-4FC6-4947-972D-2E4B0E5867B5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B1822E-7AF5-4664-9510-042DD6F605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FDD3124-E4DB-47A6-BAD2-3CA75375C3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719B9-B80F-4299-B67F-9F69F51FEE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25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4FD14-480E-4F47-964D-FC66814D943A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4B055-8216-4AD2-AA77-28C1B33D6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749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77FB7C4-87B1-458F-879F-3B59A16A35D2}"/>
              </a:ext>
            </a:extLst>
          </p:cNvPr>
          <p:cNvSpPr/>
          <p:nvPr userDrawn="1"/>
        </p:nvSpPr>
        <p:spPr>
          <a:xfrm>
            <a:off x="2530763" y="3592945"/>
            <a:ext cx="8007927" cy="2382429"/>
          </a:xfrm>
          <a:prstGeom prst="rect">
            <a:avLst/>
          </a:prstGeom>
          <a:solidFill>
            <a:srgbClr val="97BF0D"/>
          </a:solidFill>
          <a:ln>
            <a:solidFill>
              <a:srgbClr val="97BF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5A1822-3559-4EE5-B21D-F9533DC6D151}"/>
              </a:ext>
            </a:extLst>
          </p:cNvPr>
          <p:cNvSpPr/>
          <p:nvPr userDrawn="1"/>
        </p:nvSpPr>
        <p:spPr>
          <a:xfrm>
            <a:off x="2024487" y="3343564"/>
            <a:ext cx="8143025" cy="2207491"/>
          </a:xfrm>
          <a:prstGeom prst="rect">
            <a:avLst/>
          </a:prstGeom>
          <a:solidFill>
            <a:schemeClr val="bg1"/>
          </a:solidFill>
          <a:ln w="76200">
            <a:solidFill>
              <a:srgbClr val="0044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4487" y="3343564"/>
            <a:ext cx="8143025" cy="1283882"/>
          </a:xfrm>
        </p:spPr>
        <p:txBody>
          <a:bodyPr anchor="b">
            <a:noAutofit/>
          </a:bodyPr>
          <a:lstStyle>
            <a:lvl1pPr algn="ctr">
              <a:defRPr sz="4000" b="0">
                <a:solidFill>
                  <a:srgbClr val="004494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24487" y="4627444"/>
            <a:ext cx="8143025" cy="923612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Auteur</a:t>
            </a:r>
            <a:endParaRPr lang="en-US" dirty="0"/>
          </a:p>
        </p:txBody>
      </p:sp>
      <p:sp>
        <p:nvSpPr>
          <p:cNvPr id="33" name="Triangle rectangle 32">
            <a:extLst>
              <a:ext uri="{FF2B5EF4-FFF2-40B4-BE49-F238E27FC236}">
                <a16:creationId xmlns:a16="http://schemas.microsoft.com/office/drawing/2014/main" id="{8D3A9162-B5DD-479A-8600-31B22FB00091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riangle rectangle 34">
            <a:extLst>
              <a:ext uri="{FF2B5EF4-FFF2-40B4-BE49-F238E27FC236}">
                <a16:creationId xmlns:a16="http://schemas.microsoft.com/office/drawing/2014/main" id="{9A9E70BE-0834-4486-8E79-A5FDB8BA7E53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6E2C7333-2551-43EA-8B77-D3294773E6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37188" y="6290569"/>
            <a:ext cx="772142" cy="534379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EA64679-C69F-422E-A064-59AEEC2E7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C8FF0EE-366C-4BFA-AD41-D74489DA7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665F378-596E-48E7-B95E-EF8EB3405A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D30A360-4F6F-4345-AA8D-8DD5838D94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81434" y="-3"/>
            <a:ext cx="6352032" cy="317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9" name="Triangle rectangle 18">
            <a:extLst>
              <a:ext uri="{FF2B5EF4-FFF2-40B4-BE49-F238E27FC236}">
                <a16:creationId xmlns:a16="http://schemas.microsoft.com/office/drawing/2014/main" id="{4463624B-CAB6-4859-A5F3-472383E30C63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rectangle 19">
            <a:extLst>
              <a:ext uri="{FF2B5EF4-FFF2-40B4-BE49-F238E27FC236}">
                <a16:creationId xmlns:a16="http://schemas.microsoft.com/office/drawing/2014/main" id="{10F0A63C-0941-41DC-9BC5-9F60FF988AB9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5FCA782-C597-48ED-8ECE-AC97B5C793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998137A-3171-442B-B7E5-40FCD70C9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1E1F1EC-1159-4A68-92D7-8788060F21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9" name="Triangle rectangle 18">
            <a:extLst>
              <a:ext uri="{FF2B5EF4-FFF2-40B4-BE49-F238E27FC236}">
                <a16:creationId xmlns:a16="http://schemas.microsoft.com/office/drawing/2014/main" id="{6472E27A-D85D-48EF-9C6E-63506527A801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rectangle 19">
            <a:extLst>
              <a:ext uri="{FF2B5EF4-FFF2-40B4-BE49-F238E27FC236}">
                <a16:creationId xmlns:a16="http://schemas.microsoft.com/office/drawing/2014/main" id="{E1823107-3B5D-4854-A2F2-D3A4B940B08A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D6781F7-7C96-40E2-9554-68D52B3FBB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CC69E2C-7E60-4846-BF13-A448D69A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A2BF413-E287-4AFD-97DE-DB9345324C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97BF0D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97BF0D"/>
                </a:solidFill>
                <a:effectLst/>
                <a:latin typeface="Arial"/>
              </a:rPr>
              <a:t>”</a:t>
            </a:r>
          </a:p>
        </p:txBody>
      </p:sp>
      <p:sp>
        <p:nvSpPr>
          <p:cNvPr id="30" name="Triangle rectangle 29">
            <a:extLst>
              <a:ext uri="{FF2B5EF4-FFF2-40B4-BE49-F238E27FC236}">
                <a16:creationId xmlns:a16="http://schemas.microsoft.com/office/drawing/2014/main" id="{DFE1BCAB-04CE-4D4E-A04C-215BE3493454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riangle rectangle 30">
            <a:extLst>
              <a:ext uri="{FF2B5EF4-FFF2-40B4-BE49-F238E27FC236}">
                <a16:creationId xmlns:a16="http://schemas.microsoft.com/office/drawing/2014/main" id="{28B7674D-4864-46CE-9CEB-AF441644ACFB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407F6FD-3028-4D02-80ED-502E5F5CA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1421CD1C-8FB5-4FDB-B841-62A794076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AD4FC293-98A0-47CB-9686-6CA6E4E10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753B7EB3-4487-4955-918A-2ECDF7280FE5}"/>
              </a:ext>
            </a:extLst>
          </p:cNvPr>
          <p:cNvSpPr/>
          <p:nvPr userDrawn="1"/>
        </p:nvSpPr>
        <p:spPr>
          <a:xfrm>
            <a:off x="2530763" y="2863273"/>
            <a:ext cx="8007927" cy="2382429"/>
          </a:xfrm>
          <a:prstGeom prst="rect">
            <a:avLst/>
          </a:prstGeom>
          <a:solidFill>
            <a:srgbClr val="97BF0D"/>
          </a:solidFill>
          <a:ln>
            <a:solidFill>
              <a:srgbClr val="97BF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AAF99-75BA-411F-B93D-20F69324579C}"/>
              </a:ext>
            </a:extLst>
          </p:cNvPr>
          <p:cNvSpPr/>
          <p:nvPr userDrawn="1"/>
        </p:nvSpPr>
        <p:spPr>
          <a:xfrm>
            <a:off x="2024487" y="2613892"/>
            <a:ext cx="8143025" cy="2207491"/>
          </a:xfrm>
          <a:prstGeom prst="rect">
            <a:avLst/>
          </a:prstGeom>
          <a:solidFill>
            <a:schemeClr val="bg1"/>
          </a:solidFill>
          <a:ln w="76200">
            <a:solidFill>
              <a:srgbClr val="0044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6C595613-1A42-44EF-AF32-7D764C986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4487" y="2613892"/>
            <a:ext cx="8143025" cy="1283882"/>
          </a:xfrm>
        </p:spPr>
        <p:txBody>
          <a:bodyPr anchor="b">
            <a:noAutofit/>
          </a:bodyPr>
          <a:lstStyle>
            <a:lvl1pPr algn="ctr">
              <a:defRPr sz="4000" b="0">
                <a:solidFill>
                  <a:srgbClr val="004494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D2F12090-0304-4101-9050-33D9762C4FA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24487" y="3897772"/>
            <a:ext cx="8143025" cy="923612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TITRE</a:t>
            </a:r>
            <a:endParaRPr lang="en-US" dirty="0"/>
          </a:p>
        </p:txBody>
      </p:sp>
      <p:sp>
        <p:nvSpPr>
          <p:cNvPr id="50" name="Triangle rectangle 49">
            <a:extLst>
              <a:ext uri="{FF2B5EF4-FFF2-40B4-BE49-F238E27FC236}">
                <a16:creationId xmlns:a16="http://schemas.microsoft.com/office/drawing/2014/main" id="{F8421E75-C03A-4490-84C5-022335C91B70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Triangle rectangle 50">
            <a:extLst>
              <a:ext uri="{FF2B5EF4-FFF2-40B4-BE49-F238E27FC236}">
                <a16:creationId xmlns:a16="http://schemas.microsoft.com/office/drawing/2014/main" id="{A0D1A316-C248-471A-B884-9176B904AB82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5129294D-D646-454E-9ACF-99B891E909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37188" y="6290569"/>
            <a:ext cx="772142" cy="534379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FE9C0DF1-1318-4D97-BD83-899E047FF0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D28B8224-4145-4687-B6AA-0A88434E1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FD69C06C-CB3D-4100-AB4E-374D0EA9F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7" name="Triangle rectangle 16">
            <a:extLst>
              <a:ext uri="{FF2B5EF4-FFF2-40B4-BE49-F238E27FC236}">
                <a16:creationId xmlns:a16="http://schemas.microsoft.com/office/drawing/2014/main" id="{A2EA5685-06B6-4C0F-BCE1-F7BC48D35D99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E0C14684-3D72-4E3B-B265-097A6F938BB2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56753D72-F0FB-413D-827A-ED727F66D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ED211FC-B206-4810-B80E-89C831569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797D929-1FFD-4CE6-BD6E-5D470ADF21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3" name="Triangle rectangle 22">
            <a:extLst>
              <a:ext uri="{FF2B5EF4-FFF2-40B4-BE49-F238E27FC236}">
                <a16:creationId xmlns:a16="http://schemas.microsoft.com/office/drawing/2014/main" id="{CBAE7FC9-F0DC-4689-9DCA-4F60D5C56C74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iangle rectangle 23">
            <a:extLst>
              <a:ext uri="{FF2B5EF4-FFF2-40B4-BE49-F238E27FC236}">
                <a16:creationId xmlns:a16="http://schemas.microsoft.com/office/drawing/2014/main" id="{55C3F1E3-EA21-49CF-B92A-EE059376FE90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AA66E79-46F8-483B-AACE-B18B73D61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6F034E9F-9138-4792-A366-3D63CF63B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0F10983-81A1-470D-8CF0-496D15A61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5" name="Triangle rectangle 14">
            <a:extLst>
              <a:ext uri="{FF2B5EF4-FFF2-40B4-BE49-F238E27FC236}">
                <a16:creationId xmlns:a16="http://schemas.microsoft.com/office/drawing/2014/main" id="{E094352F-D0EC-4FF0-ACA3-C607AC00D5A2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>
            <a:extLst>
              <a:ext uri="{FF2B5EF4-FFF2-40B4-BE49-F238E27FC236}">
                <a16:creationId xmlns:a16="http://schemas.microsoft.com/office/drawing/2014/main" id="{18B8481E-E99F-4244-A220-CDBB463D8EC7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A1B058A-B284-49FF-9278-237D78C289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F1BA37B-FB23-4177-8CEC-CFBBF7CA42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C434291-C6CD-42F7-A798-EFBA117CA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25" name="Triangle rectangle 24">
            <a:extLst>
              <a:ext uri="{FF2B5EF4-FFF2-40B4-BE49-F238E27FC236}">
                <a16:creationId xmlns:a16="http://schemas.microsoft.com/office/drawing/2014/main" id="{43FDA7E1-6421-4390-9F28-730397FC7297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riangle rectangle 25">
            <a:extLst>
              <a:ext uri="{FF2B5EF4-FFF2-40B4-BE49-F238E27FC236}">
                <a16:creationId xmlns:a16="http://schemas.microsoft.com/office/drawing/2014/main" id="{C652D044-4D73-49B0-A072-009B65842B7E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789B761-141F-4480-AB91-ADFEFA8F9B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F636620-931D-47A0-926D-F2E926FA06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AE32AC1-0BA0-4D1F-8262-B04784F31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riangle rectangle 19">
            <a:extLst>
              <a:ext uri="{FF2B5EF4-FFF2-40B4-BE49-F238E27FC236}">
                <a16:creationId xmlns:a16="http://schemas.microsoft.com/office/drawing/2014/main" id="{1091DF81-EE49-433A-B148-2DF48AB88272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iangle rectangle 20">
            <a:extLst>
              <a:ext uri="{FF2B5EF4-FFF2-40B4-BE49-F238E27FC236}">
                <a16:creationId xmlns:a16="http://schemas.microsoft.com/office/drawing/2014/main" id="{6B6AF4AE-F394-43BF-A09F-EDC9010E72E1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2D9362EB-EEE7-4387-868D-64070DD182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A3DC1D9-51C3-4DC6-B15B-E18EB6D332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0F12F5B6-122E-4660-9A48-6FEDBC323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6" name="Triangle rectangle 25">
            <a:extLst>
              <a:ext uri="{FF2B5EF4-FFF2-40B4-BE49-F238E27FC236}">
                <a16:creationId xmlns:a16="http://schemas.microsoft.com/office/drawing/2014/main" id="{855C2331-35AD-4B1E-84FA-6DCF1E277806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riangle rectangle 26">
            <a:extLst>
              <a:ext uri="{FF2B5EF4-FFF2-40B4-BE49-F238E27FC236}">
                <a16:creationId xmlns:a16="http://schemas.microsoft.com/office/drawing/2014/main" id="{EDFD58A6-013B-470B-93D0-4D0E46837069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9DA81AA-205A-4622-9C06-62660F6662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B7E9782-335E-449D-BDBB-271CC8061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AF1BE10-0A47-4AE4-B57C-593C2DEA6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3" name="Triangle rectangle 22">
            <a:extLst>
              <a:ext uri="{FF2B5EF4-FFF2-40B4-BE49-F238E27FC236}">
                <a16:creationId xmlns:a16="http://schemas.microsoft.com/office/drawing/2014/main" id="{F2782EC0-EF39-4AB1-A2D4-C63D0F009FF8}"/>
              </a:ext>
            </a:extLst>
          </p:cNvPr>
          <p:cNvSpPr/>
          <p:nvPr userDrawn="1"/>
        </p:nvSpPr>
        <p:spPr>
          <a:xfrm rot="10800000" flipH="1" flipV="1">
            <a:off x="2484" y="1419224"/>
            <a:ext cx="871188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iangle rectangle 23">
            <a:extLst>
              <a:ext uri="{FF2B5EF4-FFF2-40B4-BE49-F238E27FC236}">
                <a16:creationId xmlns:a16="http://schemas.microsoft.com/office/drawing/2014/main" id="{4F375CD5-1927-4959-8A1C-23308447A8AD}"/>
              </a:ext>
            </a:extLst>
          </p:cNvPr>
          <p:cNvSpPr/>
          <p:nvPr userDrawn="1"/>
        </p:nvSpPr>
        <p:spPr>
          <a:xfrm rot="10800000">
            <a:off x="11227491" y="-2"/>
            <a:ext cx="964509" cy="5458691"/>
          </a:xfrm>
          <a:prstGeom prst="rtTriangle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0A08B67-4CAA-4E0C-96BA-C85BCE342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04A181B-26E9-4161-B458-C75761D02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9AB2F2A-88DB-4018-B283-EAE8DF01C7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B10E808-469D-4FA2-ACD4-56FC89F93DC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737188" y="6290569"/>
            <a:ext cx="772142" cy="534379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734A203-EF4F-4662-BD8E-D155919ADF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4650" y="6410328"/>
            <a:ext cx="238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Webinaire – 15/06/2020 – 17h00/18h30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0BAF606-25B6-41AF-9936-E5E75EC9BB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5253" y="6410328"/>
            <a:ext cx="48921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600" i="1" smtClean="0">
                <a:effectLst/>
              </a:defRPr>
            </a:lvl1pPr>
          </a:lstStyle>
          <a:p>
            <a:r>
              <a:rPr lang="fr-FR" b="1" dirty="0"/>
              <a:t>Périnatalité et Covid-19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AFBB2B8-C7DD-4627-A359-5D6FDD31F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9531" y="641032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rgbClr val="004494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49" r:id="rId2"/>
    <p:sldLayoutId id="2147483665" r:id="rId3"/>
    <p:sldLayoutId id="2147483651" r:id="rId4"/>
    <p:sldLayoutId id="2147483666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2" r:id="rId11"/>
    <p:sldLayoutId id="2147483663" r:id="rId12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449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rgbClr val="004494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rgbClr val="97BF0D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97BF0D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97BF0D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97BF0D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8146C-DA6A-44ED-B8FC-9D49A2F031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3200" dirty="0"/>
              <a:t>Directive ARS </a:t>
            </a:r>
            <a:r>
              <a:rPr lang="fr-FR" sz="3200" dirty="0" err="1"/>
              <a:t>Déconfinement</a:t>
            </a:r>
            <a:r>
              <a:rPr lang="fr-FR" sz="3200" dirty="0"/>
              <a:t>: </a:t>
            </a:r>
            <a:r>
              <a:rPr lang="fr-FR" sz="3200" b="1" dirty="0"/>
              <a:t>Continuité</a:t>
            </a:r>
            <a:br>
              <a:rPr lang="fr-FR" sz="3200" b="1" dirty="0"/>
            </a:br>
            <a:r>
              <a:rPr lang="fr-FR" sz="3200" dirty="0"/>
              <a:t>prise en charge prénatale - &gt; postnatale</a:t>
            </a:r>
            <a:r>
              <a:rPr lang="fr-FR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B26161-7002-44E3-B83F-6AAE314FB2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Catherine Crenn Hebert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657CF9-4F53-4FAA-9F22-B6EFC3314C1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Webinaire – 15/06/2020 – 17h00/18h30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699B66-D288-48D2-8B36-E911111B00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b="1"/>
              <a:t>Périnatalité et Covid-19</a:t>
            </a:r>
            <a:endParaRPr lang="fr-FR" b="1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50C6F3-B6A8-49FE-99F1-CF1A9CE23E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6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Principes généraux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193575"/>
              </p:ext>
            </p:extLst>
          </p:nvPr>
        </p:nvGraphicFramePr>
        <p:xfrm>
          <a:off x="1582615" y="1679942"/>
          <a:ext cx="8512176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Webinaire – 15/06/2020 – 17h00/18h30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b="1"/>
              <a:t>Périnatalité et Covid-19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004646" y="5873262"/>
            <a:ext cx="7495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Nb: non traités : PMA, IVG, chirurgie gynécologique, surveillance NRS </a:t>
            </a:r>
          </a:p>
        </p:txBody>
      </p:sp>
    </p:spTree>
    <p:extLst>
      <p:ext uri="{BB962C8B-B14F-4D97-AF65-F5344CB8AC3E}">
        <p14:creationId xmlns:p14="http://schemas.microsoft.com/office/powerpoint/2010/main" val="2814751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Suivi prénatal selon le niveau de risque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88831"/>
            <a:ext cx="8596668" cy="4552531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Webinaire – 15/06/2020 – 17h00/18h30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b="1"/>
              <a:t>Périnatalité et Covid-19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662989"/>
              </p:ext>
            </p:extLst>
          </p:nvPr>
        </p:nvGraphicFramePr>
        <p:xfrm>
          <a:off x="1387231" y="1692682"/>
          <a:ext cx="9164945" cy="4590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4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7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4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60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&gt; 1</a:t>
                      </a:r>
                      <a:r>
                        <a:rPr lang="fr-FR" baseline="30000" dirty="0"/>
                        <a:t>er</a:t>
                      </a:r>
                      <a:r>
                        <a:rPr lang="fr-FR" dirty="0"/>
                        <a:t>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11-13 SA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  <a:r>
                        <a:rPr lang="fr-FR" baseline="30000" dirty="0"/>
                        <a:t>e</a:t>
                      </a:r>
                      <a:r>
                        <a:rPr lang="fr-FR" baseline="0" dirty="0"/>
                        <a:t> mois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20-25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</a:t>
                      </a:r>
                      <a:r>
                        <a:rPr lang="fr-FR" baseline="30000" dirty="0"/>
                        <a:t>e</a:t>
                      </a:r>
                      <a:r>
                        <a:rPr lang="fr-FR" dirty="0"/>
                        <a:t> 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30-35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</a:t>
                      </a:r>
                      <a:r>
                        <a:rPr lang="fr-FR" baseline="30000" dirty="0"/>
                        <a:t>e</a:t>
                      </a:r>
                      <a:r>
                        <a:rPr lang="fr-FR" dirty="0"/>
                        <a:t> et 8</a:t>
                      </a:r>
                      <a:r>
                        <a:rPr lang="fr-FR" baseline="30000" dirty="0"/>
                        <a:t> e</a:t>
                      </a:r>
                      <a:r>
                        <a:rPr lang="fr-FR" baseline="0" dirty="0"/>
                        <a:t> et 9</a:t>
                      </a:r>
                      <a:r>
                        <a:rPr lang="fr-FR" baseline="30000" dirty="0"/>
                        <a:t>e</a:t>
                      </a:r>
                      <a:r>
                        <a:rPr lang="fr-FR" baseline="0" dirty="0"/>
                        <a:t> mois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Bas</a:t>
                      </a:r>
                      <a:r>
                        <a:rPr lang="fr-FR" baseline="0" dirty="0"/>
                        <a:t> risque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Echo+ </a:t>
                      </a:r>
                      <a:r>
                        <a:rPr lang="fr-FR" dirty="0" err="1"/>
                        <a:t>Cn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err="1"/>
                        <a:t>Télécn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Echo+ </a:t>
                      </a:r>
                      <a:r>
                        <a:rPr lang="fr-FR" dirty="0" err="1"/>
                        <a:t>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Télécn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Echo+ </a:t>
                      </a:r>
                      <a:r>
                        <a:rPr lang="fr-FR" dirty="0" err="1"/>
                        <a:t>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2-3 </a:t>
                      </a:r>
                      <a:r>
                        <a:rPr lang="fr-FR" dirty="0" err="1"/>
                        <a:t>Cn</a:t>
                      </a:r>
                      <a:r>
                        <a:rPr lang="fr-FR" dirty="0"/>
                        <a:t> prés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Risque obstétrical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i="1" baseline="0" dirty="0"/>
                        <a:t>ou anxiété</a:t>
                      </a:r>
                      <a:endParaRPr lang="fr-F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Echo+ </a:t>
                      </a:r>
                      <a:r>
                        <a:rPr lang="fr-FR" dirty="0" err="1"/>
                        <a:t>Cn</a:t>
                      </a:r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err="1"/>
                        <a:t>Télécn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Echo+ </a:t>
                      </a:r>
                      <a:r>
                        <a:rPr lang="fr-FR" dirty="0" err="1"/>
                        <a:t>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Télécn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Echo+ </a:t>
                      </a:r>
                      <a:r>
                        <a:rPr lang="fr-FR" dirty="0" err="1"/>
                        <a:t>Cn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 </a:t>
                      </a:r>
                      <a:r>
                        <a:rPr lang="fr-FR" dirty="0" err="1"/>
                        <a:t>Cn</a:t>
                      </a:r>
                      <a:r>
                        <a:rPr lang="fr-FR" dirty="0"/>
                        <a:t> prés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Gr multiple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Echo+ </a:t>
                      </a:r>
                      <a:r>
                        <a:rPr lang="fr-FR" dirty="0" err="1"/>
                        <a:t>Cn</a:t>
                      </a:r>
                      <a:endParaRPr lang="fr-FR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Echos tous les mois ou 2 fois/mois selon la </a:t>
                      </a:r>
                      <a:r>
                        <a:rPr lang="fr-FR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chorionicité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consultations présentielles selon la situation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204">
                <a:tc rowSpan="2">
                  <a:txBody>
                    <a:bodyPr/>
                    <a:lstStyle/>
                    <a:p>
                      <a:r>
                        <a:rPr lang="fr-FR" dirty="0" err="1"/>
                        <a:t>Co-morbidité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Echo+ </a:t>
                      </a:r>
                      <a:r>
                        <a:rPr lang="fr-FR" dirty="0" err="1"/>
                        <a:t>Cn</a:t>
                      </a:r>
                      <a:endParaRPr lang="fr-FR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fr-FR" dirty="0"/>
                        <a:t>Suivi adapté et conjoint avec le référent de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la pathologie chronique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r>
                        <a:rPr lang="fr-FR" i="1" dirty="0"/>
                        <a:t>Bilan</a:t>
                      </a:r>
                      <a:r>
                        <a:rPr lang="fr-FR" i="1" baseline="0" dirty="0"/>
                        <a:t> de prévention, Entretien prénatal précoce, PNP</a:t>
                      </a:r>
                    </a:p>
                    <a:p>
                      <a:r>
                        <a:rPr lang="fr-FR" i="1" baseline="0" dirty="0"/>
                        <a:t>Projet de naissance</a:t>
                      </a:r>
                      <a:endParaRPr lang="fr-FR" i="1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fr-FR" b="1" i="1" dirty="0">
                          <a:solidFill>
                            <a:srgbClr val="FF0000"/>
                          </a:solidFill>
                        </a:rPr>
                        <a:t>Informations</a:t>
                      </a:r>
                      <a:r>
                        <a:rPr lang="fr-FR" b="1" i="1" dirty="0"/>
                        <a:t> </a:t>
                      </a:r>
                    </a:p>
                    <a:p>
                      <a:r>
                        <a:rPr lang="fr-FR" b="1" i="1" dirty="0">
                          <a:solidFill>
                            <a:srgbClr val="FF0000"/>
                          </a:solidFill>
                        </a:rPr>
                        <a:t>&lt;-&gt; </a:t>
                      </a:r>
                      <a:r>
                        <a:rPr lang="fr-FR" i="1" baseline="0" dirty="0"/>
                        <a:t>Patiente</a:t>
                      </a:r>
                      <a:endParaRPr lang="fr-FR" i="1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fr-FR" i="1" dirty="0"/>
                        <a:t>Inscription</a:t>
                      </a:r>
                    </a:p>
                    <a:p>
                      <a:r>
                        <a:rPr lang="fr-FR" i="1" dirty="0"/>
                        <a:t>Maternité</a:t>
                      </a:r>
                    </a:p>
                    <a:p>
                      <a:endParaRPr lang="fr-FR" i="1" dirty="0"/>
                    </a:p>
                  </a:txBody>
                  <a:tcPr anchor="ctr"/>
                </a:tc>
                <a:tc gridSpan="6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4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/>
                        <a:t>Discussion AT /risque?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 err="1"/>
                        <a:t>Télécn</a:t>
                      </a:r>
                      <a:r>
                        <a:rPr lang="fr-FR" dirty="0"/>
                        <a:t> anesthésie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439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1" dirty="0"/>
                        <a:t>Professionnel </a:t>
                      </a:r>
                      <a:r>
                        <a:rPr lang="fr-FR" b="1" i="1" dirty="0">
                          <a:solidFill>
                            <a:srgbClr val="FF0000"/>
                          </a:solidFill>
                        </a:rPr>
                        <a:t>référent</a:t>
                      </a:r>
                      <a:r>
                        <a:rPr lang="fr-FR" b="0" i="1" dirty="0">
                          <a:solidFill>
                            <a:srgbClr val="FF0000"/>
                          </a:solidFill>
                        </a:rPr>
                        <a:t>&lt;-&gt;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i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142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4FB2D7-9D04-4790-A1DB-1BA402ED1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Présence de l’accompagnant 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682460"/>
              </p:ext>
            </p:extLst>
          </p:nvPr>
        </p:nvGraphicFramePr>
        <p:xfrm>
          <a:off x="1053002" y="1692275"/>
          <a:ext cx="8958506" cy="3844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0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8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CONDITIONS = RESPECT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PRECAUTIONS ELEMENTAIRES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Pas</a:t>
                      </a:r>
                      <a:r>
                        <a:rPr lang="fr-FR" baseline="0" dirty="0"/>
                        <a:t> de contact à risque</a:t>
                      </a:r>
                      <a:endParaRPr lang="fr-FR" dirty="0"/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Port</a:t>
                      </a:r>
                      <a:r>
                        <a:rPr lang="fr-FR" baseline="0" dirty="0"/>
                        <a:t> Masque</a:t>
                      </a:r>
                      <a:endParaRPr lang="fr-FR" dirty="0"/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Distanciation 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FHA mains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448">
                <a:tc>
                  <a:txBody>
                    <a:bodyPr/>
                    <a:lstStyle/>
                    <a:p>
                      <a:r>
                        <a:rPr lang="fr-FR" dirty="0"/>
                        <a:t>Consultations, Echos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Oui /organisation</a:t>
                      </a:r>
                      <a:r>
                        <a:rPr lang="fr-FR" baseline="0" dirty="0"/>
                        <a:t> spatio-temporelle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Hospitalisation GHR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Oui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175">
                <a:tc>
                  <a:txBody>
                    <a:bodyPr/>
                    <a:lstStyle/>
                    <a:p>
                      <a:r>
                        <a:rPr lang="fr-FR" dirty="0"/>
                        <a:t>Salle de Naissance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Oui  (et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-</a:t>
                      </a:r>
                      <a:r>
                        <a:rPr lang="fr-FR" baseline="0" dirty="0"/>
                        <a:t> &gt;</a:t>
                      </a:r>
                      <a:r>
                        <a:rPr lang="fr-FR" dirty="0"/>
                        <a:t> pendant la César</a:t>
                      </a:r>
                      <a:r>
                        <a:rPr lang="fr-FR" baseline="0" dirty="0"/>
                        <a:t> /selon locaux)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Hospitalisation SDC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Oui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Néonatalogie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Oui ( 2 parents)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B822C0-9A5F-48AF-9E25-74E6C4FA91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Webinaire – 15/06/2020 – 17h00/18h30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E4027F-5B75-4A19-88C5-5464418DA5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b="1"/>
              <a:t>Périnatalité et Covid-19</a:t>
            </a:r>
            <a:endParaRPr lang="fr-FR" b="1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A378E2-61DD-4B43-B835-73B3A1EAD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1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Accouchement et postpartum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589450"/>
              </p:ext>
            </p:extLst>
          </p:nvPr>
        </p:nvGraphicFramePr>
        <p:xfrm>
          <a:off x="914400" y="1524000"/>
          <a:ext cx="9214339" cy="4142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4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9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3865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Score</a:t>
                      </a:r>
                      <a:r>
                        <a:rPr lang="fr-FR" baseline="0" dirty="0"/>
                        <a:t> clinique - &gt;</a:t>
                      </a:r>
                      <a:r>
                        <a:rPr lang="fr-FR" dirty="0"/>
                        <a:t>Proposition de test diagnostic par RT-PCR /</a:t>
                      </a:r>
                      <a:r>
                        <a:rPr lang="fr-FR" dirty="0" err="1"/>
                        <a:t>prélèvt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naso</a:t>
                      </a:r>
                      <a:r>
                        <a:rPr lang="fr-FR" dirty="0"/>
                        <a:t>-pharyngé 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COVID+</a:t>
                      </a:r>
                    </a:p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Précautions supplémentaires       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et contact </a:t>
                      </a:r>
                      <a:r>
                        <a:rPr lang="fr-FR" dirty="0" err="1">
                          <a:solidFill>
                            <a:schemeClr val="tx1"/>
                          </a:solidFill>
                        </a:rPr>
                        <a:t>tracing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b="1" dirty="0"/>
                        <a:t>COVID-</a:t>
                      </a:r>
                    </a:p>
                    <a:p>
                      <a:r>
                        <a:rPr lang="fr-FR" dirty="0">
                          <a:solidFill>
                            <a:schemeClr val="accent4"/>
                          </a:solidFill>
                        </a:rPr>
                        <a:t>Précautions élémentaires</a:t>
                      </a:r>
                    </a:p>
                    <a:p>
                      <a:r>
                        <a:rPr lang="fr-FR" dirty="0"/>
                        <a:t>Et si pas risque Med-psy-social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Pas modification</a:t>
                      </a:r>
                      <a:r>
                        <a:rPr lang="fr-FR" baseline="0" dirty="0">
                          <a:solidFill>
                            <a:srgbClr val="0070C0"/>
                          </a:solidFill>
                        </a:rPr>
                        <a:t> CAT indications déclenchement, analgésie, césarienne, …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4494"/>
                          </a:solidFill>
                        </a:rPr>
                        <a:t>Décision</a:t>
                      </a:r>
                      <a:r>
                        <a:rPr lang="fr-FR" baseline="0" dirty="0">
                          <a:solidFill>
                            <a:srgbClr val="004494"/>
                          </a:solidFill>
                        </a:rPr>
                        <a:t> partagée: </a:t>
                      </a:r>
                      <a:r>
                        <a:rPr lang="fr-FR" dirty="0">
                          <a:solidFill>
                            <a:srgbClr val="004494"/>
                          </a:solidFill>
                        </a:rPr>
                        <a:t>Bénéfices &gt;</a:t>
                      </a:r>
                      <a:r>
                        <a:rPr lang="fr-FR" baseline="0" dirty="0">
                          <a:solidFill>
                            <a:srgbClr val="004494"/>
                          </a:solidFill>
                        </a:rPr>
                        <a:t> risques: 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</a:rPr>
                        <a:t>pas séparation NN, allaitement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Prévention risque </a:t>
                      </a:r>
                      <a:r>
                        <a:rPr lang="fr-FR" dirty="0" err="1">
                          <a:solidFill>
                            <a:srgbClr val="FF0000"/>
                          </a:solidFill>
                        </a:rPr>
                        <a:t>thrombo-embolique</a:t>
                      </a:r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Sortie précoce à anticiper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4494"/>
                          </a:solidFill>
                        </a:rPr>
                        <a:t>Vigilance dépistages néonatals</a:t>
                      </a:r>
                      <a:r>
                        <a:rPr lang="fr-FR" baseline="0" dirty="0">
                          <a:solidFill>
                            <a:srgbClr val="004494"/>
                          </a:solidFill>
                        </a:rPr>
                        <a:t>                 </a:t>
                      </a:r>
                      <a:r>
                        <a:rPr lang="fr-FR" dirty="0" err="1">
                          <a:solidFill>
                            <a:srgbClr val="004494"/>
                          </a:solidFill>
                        </a:rPr>
                        <a:t>Guthrie</a:t>
                      </a:r>
                      <a:r>
                        <a:rPr lang="fr-FR" dirty="0">
                          <a:solidFill>
                            <a:srgbClr val="004494"/>
                          </a:solidFill>
                        </a:rPr>
                        <a:t> &gt; H48, si pas FDR ictère, EPDS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Inclusion études recherche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SF domicile H24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Surveillance</a:t>
                      </a:r>
                      <a:r>
                        <a:rPr lang="fr-FR" baseline="0" dirty="0"/>
                        <a:t> santé mère et NN (J28) 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</a:rPr>
                        <a:t>M3-&gt; 2 ans?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Vigilances postpartum mère et </a:t>
                      </a:r>
                      <a:r>
                        <a:rPr lang="fr-FR" dirty="0" err="1"/>
                        <a:t>bb</a:t>
                      </a:r>
                      <a:endParaRPr lang="fr-FR" dirty="0"/>
                    </a:p>
                    <a:p>
                      <a:r>
                        <a:rPr lang="fr-FR" dirty="0">
                          <a:solidFill>
                            <a:srgbClr val="004494"/>
                          </a:solidFill>
                        </a:rPr>
                        <a:t>EPDS</a:t>
                      </a:r>
                      <a:r>
                        <a:rPr lang="fr-FR" baseline="0" dirty="0">
                          <a:solidFill>
                            <a:srgbClr val="004494"/>
                          </a:solidFill>
                        </a:rPr>
                        <a:t> J15 et S6</a:t>
                      </a:r>
                      <a:endParaRPr lang="fr-FR" dirty="0">
                        <a:solidFill>
                          <a:srgbClr val="00449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Webinaire – 15/06/2020 – 17h00/18h30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b="1"/>
              <a:t>Périnatalité et Covid-19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536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Perspectives IDF</a:t>
            </a:r>
            <a:br>
              <a:rPr lang="fr-FR" dirty="0"/>
            </a:br>
            <a:r>
              <a:rPr lang="fr-FR" dirty="0"/>
              <a:t>Bilan -&gt;repenser prise en charge périnatale?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/>
              <a:t>Webinaire – 15/06/2020 – 17h00/18h30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b="1"/>
              <a:t>Périnatalité et Covid-19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941130"/>
              </p:ext>
            </p:extLst>
          </p:nvPr>
        </p:nvGraphicFramePr>
        <p:xfrm>
          <a:off x="1078522" y="1875692"/>
          <a:ext cx="9741878" cy="4511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0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105">
                <a:tc>
                  <a:txBody>
                    <a:bodyPr/>
                    <a:lstStyle/>
                    <a:p>
                      <a:r>
                        <a:rPr lang="fr-FR" baseline="0" dirty="0"/>
                        <a:t>COVID +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Effets</a:t>
                      </a:r>
                      <a:r>
                        <a:rPr lang="fr-FR" baseline="0" dirty="0"/>
                        <a:t> collatéraux hors COVID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871">
                <a:tc>
                  <a:txBody>
                    <a:bodyPr/>
                    <a:lstStyle/>
                    <a:p>
                      <a:r>
                        <a:rPr lang="fr-FR" baseline="0" dirty="0"/>
                        <a:t>Nouvelles Recherches : inclusions exhaustives (</a:t>
                      </a:r>
                      <a:r>
                        <a:rPr lang="fr-FR" baseline="0" dirty="0" err="1"/>
                        <a:t>yc</a:t>
                      </a:r>
                      <a:r>
                        <a:rPr lang="fr-FR" baseline="0" dirty="0"/>
                        <a:t> rétrospectives 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Outils</a:t>
                      </a:r>
                      <a:r>
                        <a:rPr lang="fr-FR" baseline="0" dirty="0"/>
                        <a:t> existants évaluation</a:t>
                      </a:r>
                    </a:p>
                    <a:p>
                      <a:r>
                        <a:rPr lang="fr-FR" baseline="0" dirty="0"/>
                        <a:t>+ outils à créer pour transmissions?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2397">
                <a:tc>
                  <a:txBody>
                    <a:bodyPr/>
                    <a:lstStyle/>
                    <a:p>
                      <a:r>
                        <a:rPr lang="fr-FR" dirty="0"/>
                        <a:t>Nb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femmes concernées par COVID-19?</a:t>
                      </a:r>
                    </a:p>
                    <a:p>
                      <a:r>
                        <a:rPr lang="fr-FR" baseline="0" dirty="0"/>
                        <a:t>                  </a:t>
                      </a:r>
                      <a:r>
                        <a:rPr lang="fr-FR" dirty="0"/>
                        <a:t>hospitalisées ?</a:t>
                      </a:r>
                    </a:p>
                    <a:p>
                      <a:r>
                        <a:rPr lang="fr-FR" dirty="0"/>
                        <a:t>Quelle gravité, quels facteurs de risque?</a:t>
                      </a:r>
                    </a:p>
                    <a:p>
                      <a:r>
                        <a:rPr lang="fr-FR" dirty="0"/>
                        <a:t>Risque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de transmission mère-enfant?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Conséquences à plus long terme </a:t>
                      </a:r>
                    </a:p>
                    <a:p>
                      <a:r>
                        <a:rPr lang="fr-FR" dirty="0"/>
                        <a:t>/santé mère </a:t>
                      </a:r>
                    </a:p>
                    <a:p>
                      <a:r>
                        <a:rPr lang="fr-FR" dirty="0"/>
                        <a:t>/ enfant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Déclaration Evénements indésirables?</a:t>
                      </a:r>
                    </a:p>
                    <a:p>
                      <a:r>
                        <a:rPr lang="fr-FR" dirty="0"/>
                        <a:t>www.iledefrance.ars.sante.fr/declarer-et-signaler</a:t>
                      </a:r>
                    </a:p>
                    <a:p>
                      <a:r>
                        <a:rPr lang="fr-FR" dirty="0"/>
                        <a:t>Modifications pratiques?</a:t>
                      </a:r>
                    </a:p>
                    <a:p>
                      <a:r>
                        <a:rPr lang="fr-FR" dirty="0"/>
                        <a:t>Indicateurs</a:t>
                      </a:r>
                      <a:r>
                        <a:rPr lang="fr-FR" baseline="0" dirty="0"/>
                        <a:t> de santé en routine?</a:t>
                      </a:r>
                    </a:p>
                    <a:p>
                      <a:r>
                        <a:rPr lang="fr-FR" baseline="0" dirty="0"/>
                        <a:t>Coder PMSI: www.perinat-ars-idf.org</a:t>
                      </a:r>
                    </a:p>
                    <a:p>
                      <a:r>
                        <a:rPr lang="fr-FR" baseline="0" dirty="0">
                          <a:solidFill>
                            <a:srgbClr val="FF0000"/>
                          </a:solidFill>
                        </a:rPr>
                        <a:t>A créer:</a:t>
                      </a:r>
                    </a:p>
                    <a:p>
                      <a:r>
                        <a:rPr lang="fr-FR" baseline="0" dirty="0"/>
                        <a:t>Liens avec dossiers sociaux?</a:t>
                      </a:r>
                    </a:p>
                    <a:p>
                      <a:r>
                        <a:rPr lang="fr-FR" baseline="0" dirty="0"/>
                        <a:t>Transmission informations 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36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Préparation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</a:rPr>
                        <a:t> pour </a:t>
                      </a:r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organisations résilientes // crise(s)</a:t>
                      </a:r>
                    </a:p>
                    <a:p>
                      <a:pPr algn="ctr"/>
                      <a:r>
                        <a:rPr lang="fr-FR" sz="2000" dirty="0">
                          <a:solidFill>
                            <a:srgbClr val="FF0000"/>
                          </a:solidFill>
                        </a:rPr>
                        <a:t>A développer+++ :</a:t>
                      </a:r>
                      <a:r>
                        <a:rPr lang="fr-FR" sz="20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000" dirty="0">
                          <a:solidFill>
                            <a:srgbClr val="FF0000"/>
                          </a:solidFill>
                        </a:rPr>
                        <a:t> outils parcours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6401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èlePrésentation_EGRhumato_2019" id="{2B39C09D-0B8F-4C22-8082-349799998875}" vid="{D2C7214D-D8D5-488D-A5F5-0F2FC272B86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543</Words>
  <Application>Microsoft Office PowerPoint</Application>
  <PresentationFormat>Grand écran</PresentationFormat>
  <Paragraphs>128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Facette</vt:lpstr>
      <vt:lpstr>Directive ARS Déconfinement: Continuité prise en charge prénatale - &gt; postnatale </vt:lpstr>
      <vt:lpstr>Principes généraux</vt:lpstr>
      <vt:lpstr>Suivi prénatal selon le niveau de risque</vt:lpstr>
      <vt:lpstr>Présence de l’accompagnant </vt:lpstr>
      <vt:lpstr>Accouchement et postpartum</vt:lpstr>
      <vt:lpstr>Perspectives IDF Bilan -&gt;repenser prise en charge périnatale?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Fanny Devisme</dc:creator>
  <cp:lastModifiedBy>Fanny Devisme</cp:lastModifiedBy>
  <cp:revision>54</cp:revision>
  <dcterms:created xsi:type="dcterms:W3CDTF">2019-05-22T09:39:52Z</dcterms:created>
  <dcterms:modified xsi:type="dcterms:W3CDTF">2020-06-15T13:33:50Z</dcterms:modified>
</cp:coreProperties>
</file>